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811" r:id="rId1"/>
  </p:sldMasterIdLst>
  <p:notesMasterIdLst>
    <p:notesMasterId r:id="rId11"/>
  </p:notesMasterIdLst>
  <p:handoutMasterIdLst>
    <p:handoutMasterId r:id="rId12"/>
  </p:handoutMasterIdLst>
  <p:sldIdLst>
    <p:sldId id="256" r:id="rId2"/>
    <p:sldId id="266" r:id="rId3"/>
    <p:sldId id="265" r:id="rId4"/>
    <p:sldId id="264" r:id="rId5"/>
    <p:sldId id="260" r:id="rId6"/>
    <p:sldId id="268" r:id="rId7"/>
    <p:sldId id="267" r:id="rId8"/>
    <p:sldId id="258" r:id="rId9"/>
    <p:sldId id="257" r:id="rId10"/>
  </p:sldIdLst>
  <p:sldSz cx="9144000" cy="6858000" type="screen4x3"/>
  <p:notesSz cx="7010400" cy="92964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 xmlns="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 xmlns="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xmlns="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6" d="100"/>
          <a:sy n="66" d="100"/>
        </p:scale>
        <p:origin x="-432" y="-96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notesViewPr>
    <p:cSldViewPr>
      <p:cViewPr varScale="1">
        <p:scale>
          <a:sx n="88" d="100"/>
          <a:sy n="88" d="100"/>
        </p:scale>
        <p:origin x="3822" y="108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handoutMaster" Target="handoutMasters/handoutMaster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938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83FC3AB1-4498-41E4-BC42-B0534A8CC8FD}" type="datetimeFigureOut">
              <a:rPr lang="en-US" smtClean="0"/>
              <a:t>11/23/2015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938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3E94DAE3-AF7F-4B41-A608-5AB358D36FF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35315992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DA6AA7E1-6D42-4802-8080-97BAAF028118}" type="datetimeFigureOut">
              <a:rPr lang="en-US" smtClean="0"/>
              <a:t>11/23/2015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414463" y="1162050"/>
            <a:ext cx="4181475" cy="31369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473892"/>
            <a:ext cx="5608320" cy="3660458"/>
          </a:xfrm>
          <a:prstGeom prst="rect">
            <a:avLst/>
          </a:prstGeom>
        </p:spPr>
        <p:txBody>
          <a:bodyPr vert="horz" lIns="93177" tIns="46589" rIns="93177" bIns="46589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4631D5F4-2FCC-4D89-A846-90EFD6640B9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772561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631D5F4-2FCC-4D89-A846-90EFD6640B98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5146210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43000" y="1122363"/>
            <a:ext cx="6858000" cy="2387600"/>
          </a:xfrm>
        </p:spPr>
        <p:txBody>
          <a:bodyPr anchor="b"/>
          <a:lstStyle>
            <a:lvl1pPr algn="ctr">
              <a:defRPr sz="45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1800"/>
            </a:lvl1pPr>
            <a:lvl2pPr marL="342900" indent="0" algn="ctr">
              <a:buNone/>
              <a:defRPr sz="1500"/>
            </a:lvl2pPr>
            <a:lvl3pPr marL="685800" indent="0" algn="ctr">
              <a:buNone/>
              <a:defRPr sz="1350"/>
            </a:lvl3pPr>
            <a:lvl4pPr marL="1028700" indent="0" algn="ctr">
              <a:buNone/>
              <a:defRPr sz="1200"/>
            </a:lvl4pPr>
            <a:lvl5pPr marL="1371600" indent="0" algn="ctr">
              <a:buNone/>
              <a:defRPr sz="1200"/>
            </a:lvl5pPr>
            <a:lvl6pPr marL="1714500" indent="0" algn="ctr">
              <a:buNone/>
              <a:defRPr sz="1200"/>
            </a:lvl6pPr>
            <a:lvl7pPr marL="2057400" indent="0" algn="ctr">
              <a:buNone/>
              <a:defRPr sz="1200"/>
            </a:lvl7pPr>
            <a:lvl8pPr marL="2400300" indent="0" algn="ctr">
              <a:buNone/>
              <a:defRPr sz="1200"/>
            </a:lvl8pPr>
            <a:lvl9pPr marL="2743200" indent="0" algn="ctr">
              <a:buNone/>
              <a:defRPr sz="1200"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FBA742-DD76-466A-8CC0-F6523EBB2F2F}" type="datetimeFigureOut">
              <a:rPr lang="en-US" smtClean="0"/>
              <a:t>11/23/2015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930837-A65C-4A80-B1B1-ACFA863FE80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3206417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FBA742-DD76-466A-8CC0-F6523EBB2F2F}" type="datetimeFigureOut">
              <a:rPr lang="en-US" smtClean="0"/>
              <a:t>11/23/2015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930837-A65C-4A80-B1B1-ACFA863FE80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4224321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9"/>
            <a:ext cx="7886700" cy="2852737"/>
          </a:xfrm>
        </p:spPr>
        <p:txBody>
          <a:bodyPr anchor="b"/>
          <a:lstStyle>
            <a:lvl1pPr>
              <a:defRPr sz="45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4"/>
            <a:ext cx="7886700" cy="1500187"/>
          </a:xfrm>
        </p:spPr>
        <p:txBody>
          <a:bodyPr/>
          <a:lstStyle>
            <a:lvl1pPr marL="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FBA742-DD76-466A-8CC0-F6523EBB2F2F}" type="datetimeFigureOut">
              <a:rPr lang="en-US" smtClean="0"/>
              <a:t>11/23/2015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930837-A65C-4A80-B1B1-ACFA863FE80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382534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FBA742-DD76-466A-8CC0-F6523EBB2F2F}" type="datetimeFigureOut">
              <a:rPr lang="en-US" smtClean="0"/>
              <a:t>11/23/2015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930837-A65C-4A80-B1B1-ACFA863FE80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0902387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FBA742-DD76-466A-8CC0-F6523EBB2F2F}" type="datetimeFigureOut">
              <a:rPr lang="en-US" smtClean="0"/>
              <a:t>11/23/2015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930837-A65C-4A80-B1B1-ACFA863FE80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8207242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FBA742-DD76-466A-8CC0-F6523EBB2F2F}" type="datetimeFigureOut">
              <a:rPr lang="en-US" smtClean="0"/>
              <a:t>11/23/2015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930837-A65C-4A80-B1B1-ACFA863FE80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9521550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FBA742-DD76-466A-8CC0-F6523EBB2F2F}" type="datetimeFigureOut">
              <a:rPr lang="en-US" smtClean="0"/>
              <a:t>11/23/2015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930837-A65C-4A80-B1B1-ACFA863FE80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3209218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2400"/>
            </a:lvl1pPr>
            <a:lvl2pPr>
              <a:defRPr sz="2100"/>
            </a:lvl2pPr>
            <a:lvl3pPr>
              <a:defRPr sz="1800"/>
            </a:lvl3pPr>
            <a:lvl4pPr>
              <a:defRPr sz="1500"/>
            </a:lvl4pPr>
            <a:lvl5pPr>
              <a:defRPr sz="1500"/>
            </a:lvl5pPr>
            <a:lvl6pPr>
              <a:defRPr sz="1500"/>
            </a:lvl6pPr>
            <a:lvl7pPr>
              <a:defRPr sz="1500"/>
            </a:lvl7pPr>
            <a:lvl8pPr>
              <a:defRPr sz="1500"/>
            </a:lvl8pPr>
            <a:lvl9pPr>
              <a:defRPr sz="15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FBA742-DD76-466A-8CC0-F6523EBB2F2F}" type="datetimeFigureOut">
              <a:rPr lang="en-US" smtClean="0"/>
              <a:t>11/23/2015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930837-A65C-4A80-B1B1-ACFA863FE80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6991080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 marL="0" indent="0">
              <a:buNone/>
              <a:defRPr sz="2400"/>
            </a:lvl1pPr>
            <a:lvl2pPr marL="342900" indent="0">
              <a:buNone/>
              <a:defRPr sz="2100"/>
            </a:lvl2pPr>
            <a:lvl3pPr marL="685800" indent="0">
              <a:buNone/>
              <a:defRPr sz="1800"/>
            </a:lvl3pPr>
            <a:lvl4pPr marL="1028700" indent="0">
              <a:buNone/>
              <a:defRPr sz="1500"/>
            </a:lvl4pPr>
            <a:lvl5pPr marL="1371600" indent="0">
              <a:buNone/>
              <a:defRPr sz="1500"/>
            </a:lvl5pPr>
            <a:lvl6pPr marL="1714500" indent="0">
              <a:buNone/>
              <a:defRPr sz="1500"/>
            </a:lvl6pPr>
            <a:lvl7pPr marL="2057400" indent="0">
              <a:buNone/>
              <a:defRPr sz="1500"/>
            </a:lvl7pPr>
            <a:lvl8pPr marL="2400300" indent="0">
              <a:buNone/>
              <a:defRPr sz="1500"/>
            </a:lvl8pPr>
            <a:lvl9pPr marL="2743200" indent="0">
              <a:buNone/>
              <a:defRPr sz="15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FBA742-DD76-466A-8CC0-F6523EBB2F2F}" type="datetimeFigureOut">
              <a:rPr lang="en-US" smtClean="0"/>
              <a:t>11/23/2015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930837-A65C-4A80-B1B1-ACFA863FE80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6047863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FBA742-DD76-466A-8CC0-F6523EBB2F2F}" type="datetimeFigureOut">
              <a:rPr lang="en-US" smtClean="0"/>
              <a:t>11/23/2015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930837-A65C-4A80-B1B1-ACFA863FE80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6048702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FBA742-DD76-466A-8CC0-F6523EBB2F2F}" type="datetimeFigureOut">
              <a:rPr lang="en-US" smtClean="0"/>
              <a:t>11/23/2015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930837-A65C-4A80-B1B1-ACFA863FE80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085041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3FBA742-DD76-466A-8CC0-F6523EBB2F2F}" type="datetimeFigureOut">
              <a:rPr lang="en-US" smtClean="0"/>
              <a:t>11/23/2015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D930837-A65C-4A80-B1B1-ACFA863FE80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7740261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12" r:id="rId1"/>
    <p:sldLayoutId id="2147483813" r:id="rId2"/>
    <p:sldLayoutId id="2147483814" r:id="rId3"/>
    <p:sldLayoutId id="2147483815" r:id="rId4"/>
    <p:sldLayoutId id="2147483816" r:id="rId5"/>
    <p:sldLayoutId id="2147483817" r:id="rId6"/>
    <p:sldLayoutId id="2147483818" r:id="rId7"/>
    <p:sldLayoutId id="2147483819" r:id="rId8"/>
    <p:sldLayoutId id="2147483820" r:id="rId9"/>
    <p:sldLayoutId id="2147483821" r:id="rId10"/>
    <p:sldLayoutId id="2147483822" r:id="rId11"/>
  </p:sldLayoutIdLst>
  <p:txStyles>
    <p:titleStyle>
      <a:lvl1pPr algn="l" defTabSz="685800" rtl="0" eaLnBrk="1" latinLnBrk="0" hangingPunct="1">
        <a:lnSpc>
          <a:spcPct val="90000"/>
        </a:lnSpc>
        <a:spcBef>
          <a:spcPct val="0"/>
        </a:spcBef>
        <a:buNone/>
        <a:defRPr sz="33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171450" indent="-171450" algn="l" defTabSz="685800" rtl="0" eaLnBrk="1" latinLnBrk="0" hangingPunct="1">
        <a:lnSpc>
          <a:spcPct val="90000"/>
        </a:lnSpc>
        <a:spcBef>
          <a:spcPts val="750"/>
        </a:spcBef>
        <a:buFont typeface="Arial" panose="020B0604020202020204" pitchFamily="34" charset="0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</a:defRPr>
      </a:lvl1pPr>
      <a:lvl2pPr marL="5143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hyperlink" Target="http://www.cpp.edu/~semester/documents/curriculum-timeline-092515.pdf" TargetMode="External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6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hyperlink" Target="http://www.cpp.edu/~semester/documents/curriculum-timeline-092515.pdf" TargetMode="External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6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hyperlink" Target="http://www.cpp.edu/~semester/documents/curriculum-timeline-092515.pdf" TargetMode="External"/><Relationship Id="rId1" Type="http://schemas.openxmlformats.org/officeDocument/2006/relationships/slideLayout" Target="../slideLayouts/slideLayout6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6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hyperlink" Target="http://www.cpp.edu/~senate/documents/bylaws/bylaws_September_2011_Technology_Commite_Change.pdf" TargetMode="External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6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90500" y="457200"/>
            <a:ext cx="8763000" cy="2914650"/>
          </a:xfrm>
        </p:spPr>
        <p:txBody>
          <a:bodyPr>
            <a:noAutofit/>
          </a:bodyPr>
          <a:lstStyle/>
          <a:p>
            <a:pPr algn="l">
              <a:lnSpc>
                <a:spcPct val="100000"/>
              </a:lnSpc>
            </a:pPr>
            <a:r>
              <a:rPr lang="en-US" sz="3600" b="1" dirty="0" smtClean="0">
                <a:solidFill>
                  <a:srgbClr val="FF0000"/>
                </a:solidFill>
              </a:rPr>
              <a:t>Potential Ad Hoc Committees for </a:t>
            </a:r>
            <a:r>
              <a:rPr lang="en-US" sz="3600" b="1" dirty="0">
                <a:solidFill>
                  <a:srgbClr val="FF0000"/>
                </a:solidFill>
              </a:rPr>
              <a:t>Reviewing </a:t>
            </a:r>
            <a:r>
              <a:rPr lang="en-US" sz="3600" b="1" dirty="0" smtClean="0">
                <a:solidFill>
                  <a:srgbClr val="FF0000"/>
                </a:solidFill>
              </a:rPr>
              <a:t/>
            </a:r>
            <a:br>
              <a:rPr lang="en-US" sz="3600" b="1" dirty="0" smtClean="0">
                <a:solidFill>
                  <a:srgbClr val="FF0000"/>
                </a:solidFill>
              </a:rPr>
            </a:br>
            <a:r>
              <a:rPr lang="en-US" sz="3600" b="1" dirty="0" smtClean="0">
                <a:solidFill>
                  <a:srgbClr val="FF0000"/>
                </a:solidFill>
              </a:rPr>
              <a:t>	</a:t>
            </a:r>
            <a:r>
              <a:rPr lang="en-US" sz="3200" b="1" dirty="0" smtClean="0">
                <a:solidFill>
                  <a:srgbClr val="FF0000"/>
                </a:solidFill>
              </a:rPr>
              <a:t>1. Proposals for Semester Degree Programs, </a:t>
            </a:r>
            <a:br>
              <a:rPr lang="en-US" sz="3200" b="1" dirty="0" smtClean="0">
                <a:solidFill>
                  <a:srgbClr val="FF0000"/>
                </a:solidFill>
              </a:rPr>
            </a:br>
            <a:r>
              <a:rPr lang="en-US" sz="3200" b="1" dirty="0" smtClean="0">
                <a:solidFill>
                  <a:srgbClr val="FF0000"/>
                </a:solidFill>
              </a:rPr>
              <a:t>	2. General Education Courses, and </a:t>
            </a:r>
            <a:br>
              <a:rPr lang="en-US" sz="3200" b="1" dirty="0" smtClean="0">
                <a:solidFill>
                  <a:srgbClr val="FF0000"/>
                </a:solidFill>
              </a:rPr>
            </a:br>
            <a:r>
              <a:rPr lang="en-US" sz="3200" b="1" dirty="0" smtClean="0">
                <a:solidFill>
                  <a:srgbClr val="FF0000"/>
                </a:solidFill>
              </a:rPr>
              <a:t>	3. Non-General Education Courses</a:t>
            </a:r>
            <a:endParaRPr lang="en-US" sz="3200" b="1" dirty="0">
              <a:solidFill>
                <a:srgbClr val="FF0000"/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838200" y="3962400"/>
            <a:ext cx="6858000" cy="1655762"/>
          </a:xfrm>
        </p:spPr>
        <p:txBody>
          <a:bodyPr>
            <a:normAutofit/>
          </a:bodyPr>
          <a:lstStyle/>
          <a:p>
            <a:r>
              <a:rPr lang="en-US" sz="2000" b="1" dirty="0" smtClean="0"/>
              <a:t>Academic Senate</a:t>
            </a:r>
          </a:p>
          <a:p>
            <a:r>
              <a:rPr lang="en-US" sz="2000" b="1" dirty="0" smtClean="0"/>
              <a:t>Executive Committee</a:t>
            </a:r>
          </a:p>
          <a:p>
            <a:r>
              <a:rPr lang="en-US" sz="2000" b="1" dirty="0" smtClean="0"/>
              <a:t>November 2015</a:t>
            </a:r>
            <a:endParaRPr lang="en-US" sz="2000" b="1" dirty="0"/>
          </a:p>
        </p:txBody>
      </p:sp>
      <p:sp>
        <p:nvSpPr>
          <p:cNvPr id="4" name="TextBox 3"/>
          <p:cNvSpPr txBox="1"/>
          <p:nvPr/>
        </p:nvSpPr>
        <p:spPr>
          <a:xfrm>
            <a:off x="0" y="6550223"/>
            <a:ext cx="9144000" cy="307777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 rtlCol="0">
            <a:spAutoFit/>
          </a:bodyPr>
          <a:lstStyle/>
          <a:p>
            <a:pPr algn="r"/>
            <a:fld id="{8C66AEE9-D56A-4CBA-B603-488A50A8495C}" type="slidenum">
              <a:rPr lang="en-US" sz="1400" smtClean="0"/>
              <a:pPr algn="r"/>
              <a:t>1</a:t>
            </a:fld>
            <a:r>
              <a:rPr lang="en-US" sz="1400" dirty="0" smtClean="0"/>
              <a:t> of </a:t>
            </a:r>
            <a:r>
              <a:rPr lang="en-US" sz="1400" dirty="0"/>
              <a:t>9</a:t>
            </a:r>
          </a:p>
        </p:txBody>
      </p:sp>
    </p:spTree>
    <p:extLst>
      <p:ext uri="{BB962C8B-B14F-4D97-AF65-F5344CB8AC3E}">
        <p14:creationId xmlns:p14="http://schemas.microsoft.com/office/powerpoint/2010/main" val="155551217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2876006" y="4152900"/>
            <a:ext cx="4191000" cy="571500"/>
          </a:xfrm>
          <a:prstGeom prst="rect">
            <a:avLst/>
          </a:prstGeom>
          <a:solidFill>
            <a:srgbClr val="FFFF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1" name="Rectangle 10"/>
          <p:cNvSpPr/>
          <p:nvPr/>
        </p:nvSpPr>
        <p:spPr>
          <a:xfrm>
            <a:off x="2819400" y="2286000"/>
            <a:ext cx="4191000" cy="685800"/>
          </a:xfrm>
          <a:prstGeom prst="rect">
            <a:avLst/>
          </a:prstGeom>
          <a:solidFill>
            <a:srgbClr val="FFFF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6146" name="Picture 2"/>
          <p:cNvPicPr>
            <a:picLocks noChangeAspect="1" noChangeArrowheads="1"/>
          </p:cNvPicPr>
          <p:nvPr/>
        </p:nvPicPr>
        <p:blipFill>
          <a:blip r:embed="rId2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71600" y="762000"/>
            <a:ext cx="6237514" cy="573956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685800"/>
          </a:xfrm>
          <a:solidFill>
            <a:schemeClr val="bg1">
              <a:lumMod val="95000"/>
            </a:schemeClr>
          </a:solidFill>
        </p:spPr>
        <p:txBody>
          <a:bodyPr>
            <a:normAutofit/>
          </a:bodyPr>
          <a:lstStyle/>
          <a:p>
            <a:r>
              <a:rPr lang="en-US" sz="3600" dirty="0" smtClean="0"/>
              <a:t>Semester Conversion Timeline</a:t>
            </a:r>
            <a:endParaRPr lang="en-US" sz="3600" dirty="0"/>
          </a:p>
        </p:txBody>
      </p:sp>
      <p:sp>
        <p:nvSpPr>
          <p:cNvPr id="4" name="TextBox 3"/>
          <p:cNvSpPr txBox="1"/>
          <p:nvPr/>
        </p:nvSpPr>
        <p:spPr>
          <a:xfrm>
            <a:off x="0" y="6550223"/>
            <a:ext cx="9144000" cy="307777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 rtlCol="0">
            <a:spAutoFit/>
          </a:bodyPr>
          <a:lstStyle/>
          <a:p>
            <a:pPr algn="r"/>
            <a:fld id="{8C66AEE9-D56A-4CBA-B603-488A50A8495C}" type="slidenum">
              <a:rPr lang="en-US" sz="1400" smtClean="0"/>
              <a:pPr algn="r"/>
              <a:t>2</a:t>
            </a:fld>
            <a:r>
              <a:rPr lang="en-US" sz="1400" dirty="0" smtClean="0"/>
              <a:t> of </a:t>
            </a:r>
            <a:r>
              <a:rPr lang="en-US" sz="1400" dirty="0"/>
              <a:t>9</a:t>
            </a:r>
          </a:p>
        </p:txBody>
      </p:sp>
      <p:sp>
        <p:nvSpPr>
          <p:cNvPr id="7" name="Rectangle 6"/>
          <p:cNvSpPr/>
          <p:nvPr/>
        </p:nvSpPr>
        <p:spPr>
          <a:xfrm>
            <a:off x="0" y="6550223"/>
            <a:ext cx="5791200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dirty="0" smtClean="0">
                <a:hlinkClick r:id="rId3"/>
              </a:rPr>
              <a:t>http://www.cpp.edu/~semester/documents/curriculum-timeline-092515.pdf</a:t>
            </a:r>
            <a:endParaRPr lang="en-US" sz="1400" dirty="0"/>
          </a:p>
        </p:txBody>
      </p:sp>
    </p:spTree>
    <p:extLst>
      <p:ext uri="{BB962C8B-B14F-4D97-AF65-F5344CB8AC3E}">
        <p14:creationId xmlns:p14="http://schemas.microsoft.com/office/powerpoint/2010/main" val="4788751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/>
          <p:cNvSpPr/>
          <p:nvPr/>
        </p:nvSpPr>
        <p:spPr>
          <a:xfrm>
            <a:off x="2514600" y="5257800"/>
            <a:ext cx="5715000" cy="685800"/>
          </a:xfrm>
          <a:prstGeom prst="rect">
            <a:avLst/>
          </a:prstGeom>
          <a:solidFill>
            <a:srgbClr val="FFFF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5122" name="Picture 2"/>
          <p:cNvPicPr>
            <a:picLocks noChangeAspect="1" noChangeArrowheads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765428"/>
            <a:ext cx="7772400" cy="571157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685800"/>
          </a:xfrm>
          <a:solidFill>
            <a:schemeClr val="bg1">
              <a:lumMod val="95000"/>
            </a:schemeClr>
          </a:solidFill>
        </p:spPr>
        <p:txBody>
          <a:bodyPr>
            <a:normAutofit/>
          </a:bodyPr>
          <a:lstStyle/>
          <a:p>
            <a:r>
              <a:rPr lang="en-US" sz="3600" dirty="0" smtClean="0"/>
              <a:t>Semester Conversion Timeline</a:t>
            </a:r>
            <a:endParaRPr lang="en-US" sz="3600" dirty="0"/>
          </a:p>
        </p:txBody>
      </p:sp>
      <p:sp>
        <p:nvSpPr>
          <p:cNvPr id="4" name="TextBox 3"/>
          <p:cNvSpPr txBox="1"/>
          <p:nvPr/>
        </p:nvSpPr>
        <p:spPr>
          <a:xfrm>
            <a:off x="0" y="6550223"/>
            <a:ext cx="9144000" cy="307777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 rtlCol="0">
            <a:spAutoFit/>
          </a:bodyPr>
          <a:lstStyle/>
          <a:p>
            <a:pPr algn="r"/>
            <a:fld id="{8C66AEE9-D56A-4CBA-B603-488A50A8495C}" type="slidenum">
              <a:rPr lang="en-US" sz="1400" smtClean="0"/>
              <a:pPr algn="r"/>
              <a:t>3</a:t>
            </a:fld>
            <a:r>
              <a:rPr lang="en-US" sz="1400" dirty="0" smtClean="0"/>
              <a:t> of </a:t>
            </a:r>
            <a:r>
              <a:rPr lang="en-US" sz="1400" dirty="0"/>
              <a:t>9</a:t>
            </a:r>
          </a:p>
        </p:txBody>
      </p:sp>
      <p:sp>
        <p:nvSpPr>
          <p:cNvPr id="7" name="Rectangle 6"/>
          <p:cNvSpPr/>
          <p:nvPr/>
        </p:nvSpPr>
        <p:spPr>
          <a:xfrm>
            <a:off x="0" y="6550223"/>
            <a:ext cx="5791200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dirty="0" smtClean="0">
                <a:hlinkClick r:id="rId3"/>
              </a:rPr>
              <a:t>http://www.cpp.edu/~semester/documents/curriculum-timeline-092515.pdf</a:t>
            </a:r>
            <a:endParaRPr lang="en-US" sz="1400" dirty="0"/>
          </a:p>
        </p:txBody>
      </p:sp>
    </p:spTree>
    <p:extLst>
      <p:ext uri="{BB962C8B-B14F-4D97-AF65-F5344CB8AC3E}">
        <p14:creationId xmlns:p14="http://schemas.microsoft.com/office/powerpoint/2010/main" val="1905500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685800"/>
          </a:xfrm>
          <a:solidFill>
            <a:schemeClr val="bg1">
              <a:lumMod val="95000"/>
            </a:schemeClr>
          </a:solidFill>
        </p:spPr>
        <p:txBody>
          <a:bodyPr>
            <a:normAutofit/>
          </a:bodyPr>
          <a:lstStyle/>
          <a:p>
            <a:r>
              <a:rPr lang="en-US" sz="3600" dirty="0" smtClean="0"/>
              <a:t>Semester Conversion Timeline</a:t>
            </a:r>
            <a:endParaRPr lang="en-US" sz="3600" dirty="0"/>
          </a:p>
        </p:txBody>
      </p:sp>
      <p:sp>
        <p:nvSpPr>
          <p:cNvPr id="4" name="TextBox 3"/>
          <p:cNvSpPr txBox="1"/>
          <p:nvPr/>
        </p:nvSpPr>
        <p:spPr>
          <a:xfrm>
            <a:off x="0" y="6550223"/>
            <a:ext cx="9144000" cy="307777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 rtlCol="0">
            <a:spAutoFit/>
          </a:bodyPr>
          <a:lstStyle/>
          <a:p>
            <a:pPr algn="r"/>
            <a:fld id="{8C66AEE9-D56A-4CBA-B603-488A50A8495C}" type="slidenum">
              <a:rPr lang="en-US" sz="1400" smtClean="0"/>
              <a:pPr algn="r"/>
              <a:t>4</a:t>
            </a:fld>
            <a:r>
              <a:rPr lang="en-US" sz="1400" dirty="0" smtClean="0"/>
              <a:t> of </a:t>
            </a:r>
            <a:r>
              <a:rPr lang="en-US" sz="1400" dirty="0"/>
              <a:t>9</a:t>
            </a:r>
          </a:p>
        </p:txBody>
      </p:sp>
      <p:sp>
        <p:nvSpPr>
          <p:cNvPr id="6" name="Rectangle 5"/>
          <p:cNvSpPr/>
          <p:nvPr/>
        </p:nvSpPr>
        <p:spPr>
          <a:xfrm>
            <a:off x="2209800" y="2209800"/>
            <a:ext cx="5715000" cy="533400"/>
          </a:xfrm>
          <a:prstGeom prst="rect">
            <a:avLst/>
          </a:prstGeom>
          <a:solidFill>
            <a:srgbClr val="FFFF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7" name="Rectangle 6"/>
          <p:cNvSpPr/>
          <p:nvPr/>
        </p:nvSpPr>
        <p:spPr>
          <a:xfrm>
            <a:off x="0" y="6550223"/>
            <a:ext cx="5791200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dirty="0" smtClean="0">
                <a:hlinkClick r:id="rId2"/>
              </a:rPr>
              <a:t>http://www.cpp.edu/~semester/documents/curriculum-timeline-092515.pdf</a:t>
            </a:r>
            <a:endParaRPr lang="en-US" sz="1400" dirty="0"/>
          </a:p>
        </p:txBody>
      </p:sp>
      <p:sp>
        <p:nvSpPr>
          <p:cNvPr id="10" name="Rectangle 9"/>
          <p:cNvSpPr/>
          <p:nvPr/>
        </p:nvSpPr>
        <p:spPr>
          <a:xfrm>
            <a:off x="2209800" y="3733800"/>
            <a:ext cx="5715000" cy="533400"/>
          </a:xfrm>
          <a:prstGeom prst="rect">
            <a:avLst/>
          </a:prstGeom>
          <a:solidFill>
            <a:srgbClr val="FFFF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1" name="Rectangle 10"/>
          <p:cNvSpPr/>
          <p:nvPr/>
        </p:nvSpPr>
        <p:spPr>
          <a:xfrm>
            <a:off x="2209800" y="5257800"/>
            <a:ext cx="5715000" cy="533400"/>
          </a:xfrm>
          <a:prstGeom prst="rect">
            <a:avLst/>
          </a:prstGeom>
          <a:solidFill>
            <a:srgbClr val="FFFF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9762" y="902732"/>
            <a:ext cx="8764476" cy="542186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01456070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685800"/>
          </a:xfrm>
          <a:solidFill>
            <a:schemeClr val="bg1">
              <a:lumMod val="95000"/>
            </a:schemeClr>
          </a:solidFill>
        </p:spPr>
        <p:txBody>
          <a:bodyPr>
            <a:normAutofit/>
          </a:bodyPr>
          <a:lstStyle/>
          <a:p>
            <a:r>
              <a:rPr lang="en-US" sz="3600" b="1" dirty="0" smtClean="0">
                <a:solidFill>
                  <a:srgbClr val="FF0000"/>
                </a:solidFill>
              </a:rPr>
              <a:t>Non-GE and GE Courses</a:t>
            </a:r>
            <a:endParaRPr lang="en-US" sz="3600" b="1" dirty="0">
              <a:solidFill>
                <a:srgbClr val="FF0000"/>
              </a:solidFill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0" y="6550223"/>
            <a:ext cx="9144000" cy="307777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 rtlCol="0">
            <a:spAutoFit/>
          </a:bodyPr>
          <a:lstStyle/>
          <a:p>
            <a:pPr algn="r"/>
            <a:fld id="{8C66AEE9-D56A-4CBA-B603-488A50A8495C}" type="slidenum">
              <a:rPr lang="en-US" sz="1400" smtClean="0"/>
              <a:pPr algn="r"/>
              <a:t>5</a:t>
            </a:fld>
            <a:r>
              <a:rPr lang="en-US" sz="1400" dirty="0" smtClean="0"/>
              <a:t> of </a:t>
            </a:r>
            <a:r>
              <a:rPr lang="en-US" sz="1400" dirty="0"/>
              <a:t>9</a:t>
            </a:r>
          </a:p>
        </p:txBody>
      </p:sp>
      <p:sp>
        <p:nvSpPr>
          <p:cNvPr id="6" name="Rectangle 5"/>
          <p:cNvSpPr/>
          <p:nvPr/>
        </p:nvSpPr>
        <p:spPr>
          <a:xfrm>
            <a:off x="1676400" y="2895600"/>
            <a:ext cx="7315200" cy="777240"/>
          </a:xfrm>
          <a:prstGeom prst="rect">
            <a:avLst/>
          </a:prstGeom>
          <a:solidFill>
            <a:srgbClr val="FFFF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3" name="Picture 2"/>
          <p:cNvPicPr>
            <a:picLocks noChangeAspect="1" noChangeArrowheads="1"/>
          </p:cNvPicPr>
          <p:nvPr/>
        </p:nvPicPr>
        <p:blipFill rotWithShape="1"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48" r="5260"/>
          <a:stretch/>
        </p:blipFill>
        <p:spPr bwMode="auto">
          <a:xfrm>
            <a:off x="261257" y="1295400"/>
            <a:ext cx="8730343" cy="498589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TextBox 4"/>
          <p:cNvSpPr txBox="1"/>
          <p:nvPr/>
        </p:nvSpPr>
        <p:spPr>
          <a:xfrm>
            <a:off x="349274" y="3697069"/>
            <a:ext cx="898772" cy="646331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pPr algn="ctr"/>
            <a:r>
              <a:rPr lang="en-US" b="1" dirty="0" smtClean="0">
                <a:solidFill>
                  <a:srgbClr val="FF0000"/>
                </a:solidFill>
              </a:rPr>
              <a:t>Review</a:t>
            </a:r>
          </a:p>
          <a:p>
            <a:pPr algn="ctr"/>
            <a:r>
              <a:rPr lang="en-US" b="1" dirty="0" smtClean="0">
                <a:solidFill>
                  <a:srgbClr val="FF0000"/>
                </a:solidFill>
              </a:rPr>
              <a:t>LO only</a:t>
            </a:r>
            <a:endParaRPr lang="en-US" b="1" dirty="0">
              <a:solidFill>
                <a:srgbClr val="FF0000"/>
              </a:solidFill>
            </a:endParaRPr>
          </a:p>
        </p:txBody>
      </p:sp>
      <p:cxnSp>
        <p:nvCxnSpPr>
          <p:cNvPr id="8" name="Straight Connector 7"/>
          <p:cNvCxnSpPr>
            <a:stCxn id="5" idx="3"/>
          </p:cNvCxnSpPr>
          <p:nvPr/>
        </p:nvCxnSpPr>
        <p:spPr>
          <a:xfrm>
            <a:off x="1248046" y="4020235"/>
            <a:ext cx="504554" cy="0"/>
          </a:xfrm>
          <a:prstGeom prst="line">
            <a:avLst/>
          </a:prstGeom>
          <a:ln w="254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" name="Right Brace 6"/>
          <p:cNvSpPr/>
          <p:nvPr/>
        </p:nvSpPr>
        <p:spPr>
          <a:xfrm>
            <a:off x="7696200" y="1371600"/>
            <a:ext cx="304800" cy="1371600"/>
          </a:xfrm>
          <a:prstGeom prst="rightBrace">
            <a:avLst/>
          </a:prstGeom>
          <a:ln w="3175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Right Brace 8"/>
          <p:cNvSpPr/>
          <p:nvPr/>
        </p:nvSpPr>
        <p:spPr>
          <a:xfrm>
            <a:off x="7543800" y="3012133"/>
            <a:ext cx="304800" cy="1371600"/>
          </a:xfrm>
          <a:prstGeom prst="rightBrace">
            <a:avLst/>
          </a:prstGeom>
          <a:ln w="3175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TextBox 9"/>
          <p:cNvSpPr txBox="1"/>
          <p:nvPr/>
        </p:nvSpPr>
        <p:spPr>
          <a:xfrm>
            <a:off x="8209738" y="1795790"/>
            <a:ext cx="797013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b="1" dirty="0" smtClean="0">
                <a:solidFill>
                  <a:srgbClr val="FF0000"/>
                </a:solidFill>
              </a:rPr>
              <a:t>UCC</a:t>
            </a:r>
            <a:endParaRPr lang="en-US" sz="2800" b="1" dirty="0">
              <a:solidFill>
                <a:srgbClr val="FF0000"/>
              </a:solidFill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8132082" y="3563630"/>
            <a:ext cx="588623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b="1" dirty="0" smtClean="0">
                <a:solidFill>
                  <a:srgbClr val="FF0000"/>
                </a:solidFill>
              </a:rPr>
              <a:t>GE</a:t>
            </a:r>
            <a:endParaRPr lang="en-US" sz="2800" b="1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0344768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685800"/>
          </a:xfrm>
          <a:solidFill>
            <a:schemeClr val="bg1">
              <a:lumMod val="95000"/>
            </a:schemeClr>
          </a:solidFill>
        </p:spPr>
        <p:txBody>
          <a:bodyPr>
            <a:normAutofit/>
          </a:bodyPr>
          <a:lstStyle/>
          <a:p>
            <a:r>
              <a:rPr lang="en-US" sz="3200" b="1" dirty="0" smtClean="0">
                <a:solidFill>
                  <a:srgbClr val="FF0000"/>
                </a:solidFill>
              </a:rPr>
              <a:t>Academic Program Review</a:t>
            </a:r>
            <a:endParaRPr lang="en-US" sz="3200" b="1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400" y="1219200"/>
            <a:ext cx="8515350" cy="4351338"/>
          </a:xfrm>
        </p:spPr>
        <p:txBody>
          <a:bodyPr>
            <a:normAutofit lnSpcReduction="10000"/>
          </a:bodyPr>
          <a:lstStyle/>
          <a:p>
            <a:pPr marL="514350" lvl="2">
              <a:spcBef>
                <a:spcPts val="750"/>
              </a:spcBef>
            </a:pPr>
            <a:r>
              <a:rPr lang="en-US" sz="2600" dirty="0" smtClean="0"/>
              <a:t>Will </a:t>
            </a:r>
            <a:r>
              <a:rPr lang="en-US" sz="2600" dirty="0"/>
              <a:t>know firm </a:t>
            </a:r>
            <a:r>
              <a:rPr lang="en-US" sz="2600" dirty="0" smtClean="0"/>
              <a:t>numbers soon</a:t>
            </a:r>
          </a:p>
          <a:p>
            <a:pPr marL="514350" lvl="2">
              <a:spcBef>
                <a:spcPts val="750"/>
              </a:spcBef>
            </a:pPr>
            <a:endParaRPr lang="en-US" sz="2400" dirty="0" smtClean="0"/>
          </a:p>
          <a:p>
            <a:r>
              <a:rPr lang="en-US" sz="2400" dirty="0" smtClean="0">
                <a:solidFill>
                  <a:srgbClr val="FF0000"/>
                </a:solidFill>
              </a:rPr>
              <a:t>The AP committee will not need to review converted or lightly </a:t>
            </a:r>
          </a:p>
          <a:p>
            <a:pPr marL="0" indent="0">
              <a:buNone/>
            </a:pPr>
            <a:r>
              <a:rPr lang="en-US" sz="2400" dirty="0" smtClean="0">
                <a:solidFill>
                  <a:srgbClr val="FF0000"/>
                </a:solidFill>
              </a:rPr>
              <a:t>re-</a:t>
            </a:r>
            <a:r>
              <a:rPr lang="en-US" sz="2400" dirty="0" err="1" smtClean="0">
                <a:solidFill>
                  <a:srgbClr val="FF0000"/>
                </a:solidFill>
              </a:rPr>
              <a:t>visioned</a:t>
            </a:r>
            <a:r>
              <a:rPr lang="en-US" sz="2400" dirty="0" smtClean="0">
                <a:solidFill>
                  <a:srgbClr val="FF0000"/>
                </a:solidFill>
              </a:rPr>
              <a:t> program proposals.</a:t>
            </a:r>
          </a:p>
          <a:p>
            <a:endParaRPr lang="en-US" sz="2400" dirty="0">
              <a:solidFill>
                <a:srgbClr val="FF0000"/>
              </a:solidFill>
            </a:endParaRPr>
          </a:p>
          <a:p>
            <a:r>
              <a:rPr lang="en-US" sz="2400" dirty="0" smtClean="0"/>
              <a:t>For example, </a:t>
            </a:r>
            <a:r>
              <a:rPr lang="en-US" sz="2400" dirty="0"/>
              <a:t>a program that changes its objectives and outcomes, but doesn’t change its basic structure (same core and same options as before</a:t>
            </a:r>
            <a:r>
              <a:rPr lang="en-US" sz="2400" dirty="0" smtClean="0"/>
              <a:t>).</a:t>
            </a:r>
          </a:p>
          <a:p>
            <a:endParaRPr lang="en-US" sz="2400" dirty="0" smtClean="0"/>
          </a:p>
          <a:p>
            <a:r>
              <a:rPr lang="en-US" sz="2400" dirty="0" smtClean="0">
                <a:solidFill>
                  <a:srgbClr val="FF0000"/>
                </a:solidFill>
              </a:rPr>
              <a:t>All fully re-</a:t>
            </a:r>
            <a:r>
              <a:rPr lang="en-US" sz="2400" dirty="0" err="1" smtClean="0">
                <a:solidFill>
                  <a:srgbClr val="FF0000"/>
                </a:solidFill>
              </a:rPr>
              <a:t>visioned</a:t>
            </a:r>
            <a:r>
              <a:rPr lang="en-US" sz="2400" dirty="0" smtClean="0">
                <a:solidFill>
                  <a:srgbClr val="FF0000"/>
                </a:solidFill>
              </a:rPr>
              <a:t> programs will go through full senate review.</a:t>
            </a:r>
            <a:r>
              <a:rPr lang="en-US" sz="2400" dirty="0">
                <a:solidFill>
                  <a:srgbClr val="FF0000"/>
                </a:solidFill>
              </a:rPr>
              <a:t/>
            </a:r>
            <a:br>
              <a:rPr lang="en-US" sz="2400" dirty="0">
                <a:solidFill>
                  <a:srgbClr val="FF0000"/>
                </a:solidFill>
              </a:rPr>
            </a:br>
            <a:endParaRPr lang="en-US" sz="3200" dirty="0">
              <a:solidFill>
                <a:srgbClr val="FF0000"/>
              </a:solidFill>
            </a:endParaRPr>
          </a:p>
          <a:p>
            <a:endParaRPr lang="en-US" sz="2400" dirty="0" smtClean="0">
              <a:solidFill>
                <a:srgbClr val="FF0000"/>
              </a:solidFill>
            </a:endParaRPr>
          </a:p>
          <a:p>
            <a:endParaRPr lang="en-US" sz="2400" dirty="0"/>
          </a:p>
          <a:p>
            <a:pPr marL="0" indent="0">
              <a:buNone/>
            </a:pPr>
            <a:endParaRPr lang="en-US" sz="2400" i="1" dirty="0"/>
          </a:p>
        </p:txBody>
      </p:sp>
      <p:sp>
        <p:nvSpPr>
          <p:cNvPr id="5" name="TextBox 4"/>
          <p:cNvSpPr txBox="1"/>
          <p:nvPr/>
        </p:nvSpPr>
        <p:spPr>
          <a:xfrm>
            <a:off x="0" y="6324600"/>
            <a:ext cx="9144000" cy="307777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 rtlCol="0">
            <a:spAutoFit/>
          </a:bodyPr>
          <a:lstStyle/>
          <a:p>
            <a:pPr algn="r"/>
            <a:fld id="{8C66AEE9-D56A-4CBA-B603-488A50A8495C}" type="slidenum">
              <a:rPr lang="en-US" sz="1400" smtClean="0"/>
              <a:pPr algn="r"/>
              <a:t>6</a:t>
            </a:fld>
            <a:r>
              <a:rPr lang="en-US" sz="1400" dirty="0" smtClean="0"/>
              <a:t> of </a:t>
            </a:r>
            <a:r>
              <a:rPr lang="en-US" sz="1400" dirty="0"/>
              <a:t>9</a:t>
            </a:r>
          </a:p>
        </p:txBody>
      </p:sp>
    </p:spTree>
    <p:extLst>
      <p:ext uri="{BB962C8B-B14F-4D97-AF65-F5344CB8AC3E}">
        <p14:creationId xmlns:p14="http://schemas.microsoft.com/office/powerpoint/2010/main" val="11092042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/>
          <p:cNvSpPr/>
          <p:nvPr/>
        </p:nvSpPr>
        <p:spPr>
          <a:xfrm>
            <a:off x="2019300" y="3009900"/>
            <a:ext cx="1943100" cy="495300"/>
          </a:xfrm>
          <a:prstGeom prst="rect">
            <a:avLst/>
          </a:prstGeom>
          <a:solidFill>
            <a:srgbClr val="FFFF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2019300" y="2819400"/>
            <a:ext cx="6667500" cy="381000"/>
          </a:xfrm>
          <a:prstGeom prst="rect">
            <a:avLst/>
          </a:prstGeom>
          <a:solidFill>
            <a:srgbClr val="FFFF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7170" name="Picture 2"/>
          <p:cNvPicPr>
            <a:picLocks noChangeAspect="1" noChangeArrowheads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3840" y="1987153"/>
            <a:ext cx="8656320" cy="303609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685800"/>
          </a:xfrm>
          <a:solidFill>
            <a:schemeClr val="bg1">
              <a:lumMod val="95000"/>
            </a:schemeClr>
          </a:solidFill>
        </p:spPr>
        <p:txBody>
          <a:bodyPr>
            <a:normAutofit/>
          </a:bodyPr>
          <a:lstStyle/>
          <a:p>
            <a:r>
              <a:rPr lang="en-US" sz="3600" dirty="0" smtClean="0"/>
              <a:t>Academic Senate Bylaws</a:t>
            </a:r>
            <a:endParaRPr lang="en-US" sz="3600" dirty="0"/>
          </a:p>
        </p:txBody>
      </p:sp>
      <p:sp>
        <p:nvSpPr>
          <p:cNvPr id="5" name="TextBox 4"/>
          <p:cNvSpPr txBox="1"/>
          <p:nvPr/>
        </p:nvSpPr>
        <p:spPr>
          <a:xfrm>
            <a:off x="0" y="6550223"/>
            <a:ext cx="9144000" cy="307777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 rtlCol="0">
            <a:spAutoFit/>
          </a:bodyPr>
          <a:lstStyle/>
          <a:p>
            <a:pPr algn="r"/>
            <a:fld id="{8C66AEE9-D56A-4CBA-B603-488A50A8495C}" type="slidenum">
              <a:rPr lang="en-US" sz="1400" smtClean="0"/>
              <a:pPr algn="r"/>
              <a:t>7</a:t>
            </a:fld>
            <a:r>
              <a:rPr lang="en-US" sz="1400" dirty="0" smtClean="0"/>
              <a:t> of </a:t>
            </a:r>
            <a:r>
              <a:rPr lang="en-US" sz="1400" dirty="0"/>
              <a:t>9</a:t>
            </a:r>
          </a:p>
        </p:txBody>
      </p:sp>
      <p:sp>
        <p:nvSpPr>
          <p:cNvPr id="2" name="Rectangle 1"/>
          <p:cNvSpPr/>
          <p:nvPr/>
        </p:nvSpPr>
        <p:spPr>
          <a:xfrm>
            <a:off x="0" y="6550223"/>
            <a:ext cx="8229600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dirty="0" smtClean="0">
                <a:hlinkClick r:id="rId3"/>
              </a:rPr>
              <a:t>http://www.cpp.edu/~senate/documents/bylaws/bylaws_September_2011_Technology_Commite_Change.pdf</a:t>
            </a:r>
            <a:endParaRPr lang="en-US" sz="1400" dirty="0"/>
          </a:p>
        </p:txBody>
      </p:sp>
    </p:spTree>
    <p:extLst>
      <p:ext uri="{BB962C8B-B14F-4D97-AF65-F5344CB8AC3E}">
        <p14:creationId xmlns:p14="http://schemas.microsoft.com/office/powerpoint/2010/main" val="253358660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/>
          <p:cNvSpPr>
            <a:spLocks noGrp="1"/>
          </p:cNvSpPr>
          <p:nvPr>
            <p:ph type="title"/>
          </p:nvPr>
        </p:nvSpPr>
        <p:spPr>
          <a:xfrm>
            <a:off x="152401" y="228600"/>
            <a:ext cx="8782050" cy="872746"/>
          </a:xfrm>
          <a:solidFill>
            <a:schemeClr val="bg1">
              <a:lumMod val="95000"/>
            </a:schemeClr>
          </a:solidFill>
        </p:spPr>
        <p:txBody>
          <a:bodyPr>
            <a:normAutofit fontScale="90000"/>
          </a:bodyPr>
          <a:lstStyle/>
          <a:p>
            <a:pPr lvl="1" algn="l" defTabSz="685800" rtl="0">
              <a:lnSpc>
                <a:spcPct val="90000"/>
              </a:lnSpc>
              <a:spcBef>
                <a:spcPct val="0"/>
              </a:spcBef>
            </a:pPr>
            <a:r>
              <a:rPr lang="en-US" sz="2200" dirty="0" smtClean="0">
                <a:latin typeface="+mn-lt"/>
              </a:rPr>
              <a:t/>
            </a:r>
            <a:br>
              <a:rPr lang="en-US" sz="2200" dirty="0" smtClean="0">
                <a:latin typeface="+mn-lt"/>
              </a:rPr>
            </a:br>
            <a:r>
              <a:rPr lang="en-US" sz="2200" dirty="0" smtClean="0">
                <a:solidFill>
                  <a:srgbClr val="FF0000"/>
                </a:solidFill>
                <a:latin typeface="+mn-lt"/>
              </a:rPr>
              <a:t>Original standing committees will determine work plans, including potential use of ad hoc members.</a:t>
            </a:r>
            <a:r>
              <a:rPr lang="en-US" sz="2000" dirty="0" smtClean="0"/>
              <a:t/>
            </a:r>
            <a:br>
              <a:rPr lang="en-US" sz="2000" dirty="0" smtClean="0"/>
            </a:br>
            <a:endParaRPr lang="en-US" sz="32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09550" y="1219200"/>
            <a:ext cx="8724900" cy="5337554"/>
          </a:xfrm>
        </p:spPr>
        <p:txBody>
          <a:bodyPr>
            <a:noAutofit/>
          </a:bodyPr>
          <a:lstStyle/>
          <a:p>
            <a:pPr>
              <a:spcBef>
                <a:spcPts val="1200"/>
              </a:spcBef>
            </a:pPr>
            <a:r>
              <a:rPr lang="en-US" sz="2000" dirty="0" smtClean="0">
                <a:solidFill>
                  <a:srgbClr val="FF0000"/>
                </a:solidFill>
              </a:rPr>
              <a:t>Create:</a:t>
            </a:r>
          </a:p>
          <a:p>
            <a:pPr lvl="1">
              <a:spcBef>
                <a:spcPts val="1200"/>
              </a:spcBef>
            </a:pPr>
            <a:r>
              <a:rPr lang="en-US" sz="2000" dirty="0" smtClean="0"/>
              <a:t>Ad Hoc subcommittees for General Education, Academic Programs, and University Curriculum committees.</a:t>
            </a:r>
          </a:p>
          <a:p>
            <a:pPr>
              <a:spcBef>
                <a:spcPts val="1200"/>
              </a:spcBef>
            </a:pPr>
            <a:r>
              <a:rPr lang="en-US" sz="2000" dirty="0" smtClean="0">
                <a:solidFill>
                  <a:srgbClr val="FF0000"/>
                </a:solidFill>
              </a:rPr>
              <a:t>Purpose</a:t>
            </a:r>
            <a:r>
              <a:rPr lang="en-US" sz="2000" dirty="0" smtClean="0"/>
              <a:t> - provide additional reviewers so work can be completed within established timeline.</a:t>
            </a:r>
          </a:p>
          <a:p>
            <a:pPr lvl="1">
              <a:spcBef>
                <a:spcPts val="1200"/>
              </a:spcBef>
            </a:pPr>
            <a:r>
              <a:rPr lang="en-US" sz="2000" dirty="0" smtClean="0"/>
              <a:t>No change normal approval processes</a:t>
            </a:r>
          </a:p>
          <a:p>
            <a:pPr lvl="1">
              <a:spcBef>
                <a:spcPts val="1200"/>
              </a:spcBef>
            </a:pPr>
            <a:r>
              <a:rPr lang="en-US" sz="2000" dirty="0"/>
              <a:t>c</a:t>
            </a:r>
            <a:r>
              <a:rPr lang="en-US" sz="2000" dirty="0" smtClean="0"/>
              <a:t>omposition will maintain representation</a:t>
            </a:r>
          </a:p>
          <a:p>
            <a:pPr lvl="1">
              <a:spcBef>
                <a:spcPts val="1200"/>
              </a:spcBef>
            </a:pPr>
            <a:r>
              <a:rPr lang="en-US" sz="2000" dirty="0"/>
              <a:t>a</a:t>
            </a:r>
            <a:r>
              <a:rPr lang="en-US" sz="2000" dirty="0" smtClean="0"/>
              <a:t>ll members will have same privileges </a:t>
            </a:r>
          </a:p>
          <a:p>
            <a:pPr lvl="1">
              <a:spcBef>
                <a:spcPts val="1200"/>
              </a:spcBef>
            </a:pPr>
            <a:r>
              <a:rPr lang="en-US" sz="2000" dirty="0"/>
              <a:t>c</a:t>
            </a:r>
            <a:r>
              <a:rPr lang="en-US" sz="2000" dirty="0" smtClean="0"/>
              <a:t>hair will remain </a:t>
            </a:r>
            <a:r>
              <a:rPr lang="en-US" sz="2000" dirty="0"/>
              <a:t>c</a:t>
            </a:r>
            <a:r>
              <a:rPr lang="en-US" sz="2000" dirty="0" smtClean="0"/>
              <a:t>hair of the larger combined group </a:t>
            </a:r>
          </a:p>
          <a:p>
            <a:pPr lvl="1">
              <a:spcBef>
                <a:spcPts val="1200"/>
              </a:spcBef>
            </a:pPr>
            <a:r>
              <a:rPr lang="en-US" sz="2000" dirty="0" smtClean="0"/>
              <a:t>ad </a:t>
            </a:r>
            <a:r>
              <a:rPr lang="en-US" sz="2000" dirty="0"/>
              <a:t>h</a:t>
            </a:r>
            <a:r>
              <a:rPr lang="en-US" sz="2000" dirty="0" smtClean="0"/>
              <a:t>oc subcommittees will remain in existence until review of courses/programs is completed</a:t>
            </a:r>
          </a:p>
          <a:p>
            <a:pPr lvl="1">
              <a:spcBef>
                <a:spcPts val="1200"/>
              </a:spcBef>
            </a:pPr>
            <a:r>
              <a:rPr lang="en-US" sz="2000" dirty="0" smtClean="0"/>
              <a:t>If any member leaves </a:t>
            </a:r>
            <a:r>
              <a:rPr lang="en-US" sz="2000" dirty="0"/>
              <a:t>a</a:t>
            </a:r>
            <a:r>
              <a:rPr lang="en-US" sz="2000" dirty="0" smtClean="0"/>
              <a:t> committee before the work is done, a replacement (same constituency) will be recruited.</a:t>
            </a:r>
            <a:endParaRPr lang="en-US" sz="2000" dirty="0"/>
          </a:p>
        </p:txBody>
      </p:sp>
      <p:sp>
        <p:nvSpPr>
          <p:cNvPr id="4" name="TextBox 3"/>
          <p:cNvSpPr txBox="1"/>
          <p:nvPr/>
        </p:nvSpPr>
        <p:spPr>
          <a:xfrm>
            <a:off x="0" y="6550223"/>
            <a:ext cx="9144000" cy="307777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 rtlCol="0">
            <a:spAutoFit/>
          </a:bodyPr>
          <a:lstStyle/>
          <a:p>
            <a:pPr algn="r"/>
            <a:fld id="{8C66AEE9-D56A-4CBA-B603-488A50A8495C}" type="slidenum">
              <a:rPr lang="en-US" sz="1400" smtClean="0"/>
              <a:pPr algn="r"/>
              <a:t>8</a:t>
            </a:fld>
            <a:r>
              <a:rPr lang="en-US" sz="1400" dirty="0" smtClean="0"/>
              <a:t> of </a:t>
            </a:r>
            <a:r>
              <a:rPr lang="en-US" sz="1400" dirty="0"/>
              <a:t>9</a:t>
            </a:r>
          </a:p>
        </p:txBody>
      </p:sp>
    </p:spTree>
    <p:extLst>
      <p:ext uri="{BB962C8B-B14F-4D97-AF65-F5344CB8AC3E}">
        <p14:creationId xmlns:p14="http://schemas.microsoft.com/office/powerpoint/2010/main" val="316708037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685800"/>
          </a:xfrm>
          <a:solidFill>
            <a:schemeClr val="bg1">
              <a:lumMod val="95000"/>
            </a:schemeClr>
          </a:solidFill>
        </p:spPr>
        <p:txBody>
          <a:bodyPr>
            <a:normAutofit/>
          </a:bodyPr>
          <a:lstStyle/>
          <a:p>
            <a:r>
              <a:rPr lang="en-US" sz="3600" b="1" dirty="0" smtClean="0">
                <a:solidFill>
                  <a:srgbClr val="FF0000"/>
                </a:solidFill>
              </a:rPr>
              <a:t>Recommendation</a:t>
            </a:r>
            <a:endParaRPr lang="en-US" sz="3600" b="1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algn="just">
              <a:lnSpc>
                <a:spcPct val="150000"/>
              </a:lnSpc>
            </a:pPr>
            <a:r>
              <a:rPr lang="en-US" sz="2400" dirty="0" smtClean="0"/>
              <a:t>The Executive Committee recommends that the Academic Senate create the following ad hoc subcommittees and recruit members for each subcommittee:</a:t>
            </a:r>
          </a:p>
          <a:p>
            <a:pPr lvl="1" algn="just">
              <a:lnSpc>
                <a:spcPct val="150000"/>
              </a:lnSpc>
            </a:pPr>
            <a:r>
              <a:rPr lang="en-US" sz="2400" dirty="0" smtClean="0">
                <a:solidFill>
                  <a:srgbClr val="FF0000"/>
                </a:solidFill>
              </a:rPr>
              <a:t>Ad Hoc General Education Subcommittee</a:t>
            </a:r>
          </a:p>
          <a:p>
            <a:pPr lvl="1" algn="just">
              <a:lnSpc>
                <a:spcPct val="150000"/>
              </a:lnSpc>
            </a:pPr>
            <a:r>
              <a:rPr lang="en-US" sz="2400" dirty="0" smtClean="0">
                <a:solidFill>
                  <a:srgbClr val="FF0000"/>
                </a:solidFill>
              </a:rPr>
              <a:t>Ad Hoc Academic Programs Subcommittee</a:t>
            </a:r>
          </a:p>
          <a:p>
            <a:pPr lvl="1" algn="just">
              <a:lnSpc>
                <a:spcPct val="150000"/>
              </a:lnSpc>
            </a:pPr>
            <a:r>
              <a:rPr lang="en-US" sz="2400" dirty="0" smtClean="0">
                <a:solidFill>
                  <a:srgbClr val="FF0000"/>
                </a:solidFill>
              </a:rPr>
              <a:t>Ad Hoc University Curriculum Subcommittee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0" y="6550223"/>
            <a:ext cx="9144000" cy="307777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 rtlCol="0">
            <a:spAutoFit/>
          </a:bodyPr>
          <a:lstStyle/>
          <a:p>
            <a:pPr algn="r"/>
            <a:fld id="{8C66AEE9-D56A-4CBA-B603-488A50A8495C}" type="slidenum">
              <a:rPr lang="en-US" sz="1400" smtClean="0"/>
              <a:pPr algn="r"/>
              <a:t>9</a:t>
            </a:fld>
            <a:r>
              <a:rPr lang="en-US" sz="1400" dirty="0" smtClean="0"/>
              <a:t> of </a:t>
            </a:r>
            <a:r>
              <a:rPr lang="en-US" sz="1400" dirty="0"/>
              <a:t>9</a:t>
            </a:r>
          </a:p>
        </p:txBody>
      </p:sp>
    </p:spTree>
    <p:extLst>
      <p:ext uri="{BB962C8B-B14F-4D97-AF65-F5344CB8AC3E}">
        <p14:creationId xmlns:p14="http://schemas.microsoft.com/office/powerpoint/2010/main" val="50850783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217</TotalTime>
  <Words>269</Words>
  <Application>Microsoft Office PowerPoint</Application>
  <PresentationFormat>On-screen Show (4:3)</PresentationFormat>
  <Paragraphs>52</Paragraphs>
  <Slides>9</Slides>
  <Notes>1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0" baseType="lpstr">
      <vt:lpstr>Office Theme</vt:lpstr>
      <vt:lpstr>Potential Ad Hoc Committees for Reviewing   1. Proposals for Semester Degree Programs,   2. General Education Courses, and   3. Non-General Education Courses</vt:lpstr>
      <vt:lpstr>Semester Conversion Timeline</vt:lpstr>
      <vt:lpstr>Semester Conversion Timeline</vt:lpstr>
      <vt:lpstr>Semester Conversion Timeline</vt:lpstr>
      <vt:lpstr>Non-GE and GE Courses</vt:lpstr>
      <vt:lpstr>Academic Program Review</vt:lpstr>
      <vt:lpstr>Academic Senate Bylaws</vt:lpstr>
      <vt:lpstr> Original standing committees will determine work plans, including potential use of ad hoc members. </vt:lpstr>
      <vt:lpstr>Recommendation</vt:lpstr>
    </vt:vector>
  </TitlesOfParts>
  <Company>Cal Poly Pomona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bio</dc:creator>
  <cp:lastModifiedBy>Robin C. Tomasso</cp:lastModifiedBy>
  <cp:revision>52</cp:revision>
  <cp:lastPrinted>2015-11-18T20:48:42Z</cp:lastPrinted>
  <dcterms:created xsi:type="dcterms:W3CDTF">2015-11-17T11:46:08Z</dcterms:created>
  <dcterms:modified xsi:type="dcterms:W3CDTF">2015-11-23T19:23:34Z</dcterms:modified>
</cp:coreProperties>
</file>